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82" r:id="rId5"/>
    <p:sldId id="293" r:id="rId6"/>
    <p:sldId id="314" r:id="rId7"/>
    <p:sldId id="283" r:id="rId8"/>
    <p:sldId id="260" r:id="rId9"/>
    <p:sldId id="291" r:id="rId10"/>
    <p:sldId id="298" r:id="rId11"/>
    <p:sldId id="297" r:id="rId12"/>
    <p:sldId id="311" r:id="rId13"/>
    <p:sldId id="285" r:id="rId14"/>
    <p:sldId id="262" r:id="rId15"/>
    <p:sldId id="312" r:id="rId16"/>
    <p:sldId id="265" r:id="rId17"/>
    <p:sldId id="288" r:id="rId18"/>
    <p:sldId id="268" r:id="rId19"/>
    <p:sldId id="270" r:id="rId20"/>
    <p:sldId id="271" r:id="rId21"/>
    <p:sldId id="272" r:id="rId22"/>
    <p:sldId id="273" r:id="rId23"/>
    <p:sldId id="290" r:id="rId24"/>
    <p:sldId id="292" r:id="rId25"/>
    <p:sldId id="315" r:id="rId26"/>
    <p:sldId id="274" r:id="rId27"/>
    <p:sldId id="300" r:id="rId28"/>
    <p:sldId id="302" r:id="rId29"/>
    <p:sldId id="303" r:id="rId30"/>
    <p:sldId id="306" r:id="rId31"/>
    <p:sldId id="307" r:id="rId32"/>
    <p:sldId id="276" r:id="rId33"/>
    <p:sldId id="277" r:id="rId34"/>
    <p:sldId id="278" r:id="rId35"/>
    <p:sldId id="279" r:id="rId36"/>
    <p:sldId id="295" r:id="rId37"/>
    <p:sldId id="280" r:id="rId38"/>
    <p:sldId id="281" r:id="rId39"/>
    <p:sldId id="304" r:id="rId40"/>
    <p:sldId id="308" r:id="rId41"/>
    <p:sldId id="309" r:id="rId42"/>
    <p:sldId id="319" r:id="rId43"/>
    <p:sldId id="299" r:id="rId44"/>
    <p:sldId id="301" r:id="rId45"/>
    <p:sldId id="316" r:id="rId46"/>
    <p:sldId id="317" r:id="rId47"/>
    <p:sldId id="320" r:id="rId48"/>
    <p:sldId id="296" r:id="rId49"/>
    <p:sldId id="313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FF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57" autoAdjust="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5AD8B-EBA9-4786-88F8-59C88A5CEA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2C09-09D4-44E7-9B33-969BEEB96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E258-275B-4078-B517-769D1DBDC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15B2C8-E1ED-4119-8F70-1AE21E65F1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BCC8EFE-C96A-443B-8C0C-F2F1406C7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43E88-160B-4C5D-B14C-631C87662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AC06-6E83-470D-8445-36F29DDE8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0C9A-3329-44ED-8E1B-14A88CF77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D81DB-2C89-4820-B289-46317FB09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519F-512B-4C0A-947B-BEC1ABD0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EDCF4-1C65-44A3-9798-982D0D4FCC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6E263-37D0-4CAA-A09C-B29027A61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69A8B-34C3-43A1-A3E1-772900A4D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71BF-DDEC-4E01-9E74-845EABB16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c.noaa.gov/hurricanes/#app=3d30&amp;3e3d-selectedIndex=1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eo.ucar.edu/kids/dangerwx/hurricane4.htm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ather.com/weather/hurricanecentral/tracker/2012/sandy" TargetMode="External"/><Relationship Id="rId2" Type="http://schemas.openxmlformats.org/officeDocument/2006/relationships/hyperlink" Target="http://exchange.smarttech.com/details.html?id=1af536d4-2a82-453a-be89-35cc630cd41b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hc.noaa.gov/HAW2/pdf/canelab.htm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84300"/>
          </a:xfrm>
        </p:spPr>
        <p:txBody>
          <a:bodyPr/>
          <a:lstStyle/>
          <a:p>
            <a:pPr algn="ctr"/>
            <a:r>
              <a:rPr lang="en-US" sz="8000" dirty="0" smtClean="0">
                <a:solidFill>
                  <a:srgbClr val="CC0000"/>
                </a:solidFill>
                <a:latin typeface="Comic Sans MS" pitchFamily="66" charset="0"/>
              </a:rPr>
              <a:t>Hurricanes - Video</a:t>
            </a:r>
            <a:endParaRPr lang="en-US" sz="8000" dirty="0">
              <a:solidFill>
                <a:srgbClr val="CC0000"/>
              </a:solidFill>
              <a:latin typeface="Comic Sans MS" pitchFamily="66" charset="0"/>
            </a:endParaRPr>
          </a:p>
        </p:txBody>
      </p:sp>
      <p:pic>
        <p:nvPicPr>
          <p:cNvPr id="2056" name="Picture 8" descr="hurricane fran 199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295400"/>
            <a:ext cx="8305800" cy="5265738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228597"/>
          <a:ext cx="8686800" cy="647700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95400"/>
                <a:gridCol w="1066800"/>
                <a:gridCol w="1524000"/>
                <a:gridCol w="1828800"/>
                <a:gridCol w="1219200"/>
                <a:gridCol w="1752600"/>
              </a:tblGrid>
              <a:tr h="1542142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/>
                        <a:t>Category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/>
                        <a:t>Winds (MPH)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/>
                        <a:t>Pressure (Millibars)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 </a:t>
                      </a:r>
                      <a:r>
                        <a:rPr lang="en-US" sz="2400" u="sng" dirty="0" smtClean="0"/>
                        <a:t>Pressure</a:t>
                      </a:r>
                    </a:p>
                    <a:p>
                      <a:pPr algn="ctr"/>
                      <a:r>
                        <a:rPr lang="en-US" sz="2400" u="sng" dirty="0" smtClean="0"/>
                        <a:t>(</a:t>
                      </a:r>
                      <a:r>
                        <a:rPr lang="en-US" sz="2400" u="sng" dirty="0"/>
                        <a:t>Inches)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/>
                        <a:t>Storm Surge</a:t>
                      </a:r>
                      <a:r>
                        <a:rPr lang="en-US" sz="2400"/>
                        <a:t/>
                      </a:r>
                      <a:br>
                        <a:rPr lang="en-US" sz="2400"/>
                      </a:br>
                      <a:r>
                        <a:rPr lang="en-US" sz="2400" u="sng"/>
                        <a:t>(Feet)</a:t>
                      </a:r>
                      <a:endParaRPr 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/>
                        <a:t>Damage</a:t>
                      </a:r>
                      <a:endParaRPr lang="en-US" sz="2400"/>
                    </a:p>
                  </a:txBody>
                  <a:tcPr anchor="ctr"/>
                </a:tc>
              </a:tr>
              <a:tr h="616857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74-95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&lt;980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&lt;28.94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4'-5'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Minimal</a:t>
                      </a:r>
                    </a:p>
                  </a:txBody>
                  <a:tcPr anchor="ctr"/>
                </a:tc>
              </a:tr>
              <a:tr h="1079501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96-110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979-965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28.91-28.50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6'-8'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Moderate</a:t>
                      </a:r>
                    </a:p>
                  </a:txBody>
                  <a:tcPr anchor="ctr"/>
                </a:tc>
              </a:tr>
              <a:tr h="1079501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111-130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964-945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28.47-27.91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9'-12'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Extensive</a:t>
                      </a:r>
                    </a:p>
                  </a:txBody>
                  <a:tcPr anchor="ctr"/>
                </a:tc>
              </a:tr>
              <a:tr h="1079501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131-155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944-920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27.88-27.17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13'-18'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Extreme</a:t>
                      </a:r>
                    </a:p>
                  </a:txBody>
                  <a:tcPr anchor="ctr"/>
                </a:tc>
              </a:tr>
              <a:tr h="1079501"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&gt;155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&lt;920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/>
                        <a:t>&lt;27.17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&gt;18'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Catastrophic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137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93700"/>
          </a:xfrm>
        </p:spPr>
        <p:txBody>
          <a:bodyPr>
            <a:no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Hurricane Stages Foldable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474324"/>
              </p:ext>
            </p:extLst>
          </p:nvPr>
        </p:nvGraphicFramePr>
        <p:xfrm>
          <a:off x="304800" y="685801"/>
          <a:ext cx="8610600" cy="588930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57400"/>
                <a:gridCol w="6553200"/>
              </a:tblGrid>
              <a:tr h="7957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  Tropical </a:t>
                      </a:r>
                      <a:r>
                        <a:rPr lang="en-US" sz="2800" dirty="0"/>
                        <a:t>Wave</a:t>
                      </a:r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 low pressure </a:t>
                      </a:r>
                      <a:r>
                        <a:rPr lang="en-US" sz="2800" dirty="0" smtClean="0"/>
                        <a:t>system moving westward </a:t>
                      </a:r>
                      <a:r>
                        <a:rPr lang="en-US" sz="2800" dirty="0"/>
                        <a:t>with the trade winds.</a:t>
                      </a:r>
                    </a:p>
                  </a:txBody>
                  <a:tcPr marL="42863" marR="42863" marT="21431" marB="21431" anchor="ctr"/>
                </a:tc>
              </a:tr>
              <a:tr h="131349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  Tropical </a:t>
                      </a:r>
                      <a:r>
                        <a:rPr lang="en-US" sz="2800" dirty="0"/>
                        <a:t>Disturbance</a:t>
                      </a:r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An organized area of thunderstorms </a:t>
                      </a:r>
                      <a:r>
                        <a:rPr lang="en-US" sz="2800" dirty="0" smtClean="0"/>
                        <a:t>with rain and gusty winds that </a:t>
                      </a:r>
                      <a:r>
                        <a:rPr lang="en-US" sz="2800" dirty="0"/>
                        <a:t>usually forms in the tropics. </a:t>
                      </a:r>
                    </a:p>
                  </a:txBody>
                  <a:tcPr marL="42863" marR="42863" marT="21431" marB="21431" anchor="ctr"/>
                </a:tc>
              </a:tr>
              <a:tr h="98107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3.  Tropical </a:t>
                      </a:r>
                      <a:r>
                        <a:rPr lang="en-US" sz="2800" dirty="0"/>
                        <a:t>Cyclone</a:t>
                      </a:r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 generic term for any organized low pressure that develops over </a:t>
                      </a:r>
                      <a:r>
                        <a:rPr lang="en-US" sz="2800" dirty="0" smtClean="0"/>
                        <a:t>tropical waters. </a:t>
                      </a:r>
                      <a:endParaRPr lang="en-US" sz="2800" dirty="0"/>
                    </a:p>
                  </a:txBody>
                  <a:tcPr marL="42863" marR="42863" marT="21431" marB="21431" anchor="ctr"/>
                </a:tc>
              </a:tr>
              <a:tr h="7957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4.  Tropical </a:t>
                      </a:r>
                      <a:r>
                        <a:rPr lang="en-US" sz="2800" dirty="0"/>
                        <a:t>Depression</a:t>
                      </a:r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An organized area of low pressure in which sustained winds are 38 mph or less.</a:t>
                      </a:r>
                    </a:p>
                  </a:txBody>
                  <a:tcPr marL="42863" marR="42863" marT="21431" marB="21431" anchor="ctr"/>
                </a:tc>
              </a:tr>
              <a:tr h="7957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5.  Tropical </a:t>
                      </a:r>
                      <a:r>
                        <a:rPr lang="en-US" sz="2800" dirty="0"/>
                        <a:t>Storm</a:t>
                      </a:r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 tropical cyclone with maximum sustained wind speeds that range from 39 to 73 mph.</a:t>
                      </a:r>
                    </a:p>
                  </a:txBody>
                  <a:tcPr marL="42863" marR="42863" marT="21431" marB="21431" anchor="ctr"/>
                </a:tc>
              </a:tr>
              <a:tr h="79571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6.  Hurricane</a:t>
                      </a:r>
                      <a:endParaRPr lang="en-US" sz="2800" dirty="0"/>
                    </a:p>
                  </a:txBody>
                  <a:tcPr marL="42863" marR="42863" marT="21431" marB="2143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 tropical cyclone with sustained winds of at least 74 mph.</a:t>
                      </a:r>
                    </a:p>
                  </a:txBody>
                  <a:tcPr marL="42863" marR="42863" marT="21431" marB="21431" anchor="ctr"/>
                </a:tc>
              </a:tr>
            </a:tbl>
          </a:graphicData>
        </a:graphic>
      </p:graphicFrame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0" y="-415498"/>
            <a:ext cx="1847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700"/>
            <a:ext cx="8229600" cy="393700"/>
          </a:xfrm>
        </p:spPr>
        <p:txBody>
          <a:bodyPr>
            <a:no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Compare the Following:  What’s Different?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0" y="-415498"/>
            <a:ext cx="1847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9" descr="hom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200" y="1447800"/>
            <a:ext cx="8999621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660033"/>
                </a:solidFill>
              </a:rPr>
              <a:t>3 Danger </a:t>
            </a:r>
            <a:r>
              <a:rPr lang="en-US" sz="5400" dirty="0">
                <a:solidFill>
                  <a:srgbClr val="660033"/>
                </a:solidFill>
              </a:rPr>
              <a:t>from Hurricanes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8077200" cy="4114800"/>
          </a:xfrm>
        </p:spPr>
        <p:txBody>
          <a:bodyPr/>
          <a:lstStyle/>
          <a:p>
            <a:r>
              <a:rPr lang="en-US" sz="4400" dirty="0" smtClean="0"/>
              <a:t>Winds</a:t>
            </a:r>
          </a:p>
          <a:p>
            <a:r>
              <a:rPr lang="en-US" sz="4400" dirty="0" smtClean="0"/>
              <a:t>Flooding</a:t>
            </a:r>
          </a:p>
          <a:p>
            <a:r>
              <a:rPr lang="en-US" sz="4400" dirty="0" smtClean="0"/>
              <a:t>Storm Surge</a:t>
            </a:r>
            <a:endParaRPr lang="en-US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5400"/>
              <a:t>Storm Surge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9" name="Picture 9" descr="Storm Surg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19400"/>
            <a:ext cx="7965440" cy="3733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990600"/>
            <a:ext cx="7543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+mj-lt"/>
              </a:rPr>
              <a:t>  Large wall or dome of water that rushes into the coastline as a result of a hurricane making landfall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5400" dirty="0"/>
              <a:t>Storm Surge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8610" name="Picture 2" descr="http://www.srh.noaa.gov/jetstream/tropics/images/I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066800"/>
            <a:ext cx="5295900" cy="5560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6223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hlink"/>
                </a:solidFill>
              </a:rPr>
              <a:t>THE WIND!</a:t>
            </a:r>
          </a:p>
        </p:txBody>
      </p:sp>
      <p:pic>
        <p:nvPicPr>
          <p:cNvPr id="36866" name="Picture 2" descr="http://www.uvm.edu/~inquiryb/webquest/sp08/pmontgom/hurricanepalm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580721" cy="364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5461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hlink"/>
                </a:solidFill>
              </a:rPr>
              <a:t>THE WIND!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533400"/>
            <a:ext cx="2057400" cy="57912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endParaRPr lang="en-US" sz="2800" dirty="0"/>
          </a:p>
          <a:p>
            <a:r>
              <a:rPr lang="en-US" sz="4400" dirty="0"/>
              <a:t>Flying objects in the wind can be very dangerous</a:t>
            </a:r>
            <a:r>
              <a:rPr lang="en-US" sz="4400" dirty="0" smtClean="0"/>
              <a:t>.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Video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http://www.hurricanescience.org/images/hss/1992_andrew_windevidence_no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14400"/>
            <a:ext cx="6807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1"/>
      <p:bldP spid="788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84300"/>
          </a:xfrm>
        </p:spPr>
        <p:txBody>
          <a:bodyPr/>
          <a:lstStyle/>
          <a:p>
            <a:pPr algn="ctr"/>
            <a:r>
              <a:rPr lang="en-US" sz="4000" dirty="0"/>
              <a:t>During Which Month Do We Have The Largest Number Of Hurricanes?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600200"/>
            <a:ext cx="32004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/>
              <a:t>On the average, there are 10 named storms a </a:t>
            </a:r>
            <a:r>
              <a:rPr lang="en-US" sz="4000" dirty="0" smtClean="0"/>
              <a:t>year.</a:t>
            </a:r>
          </a:p>
          <a:p>
            <a:endParaRPr lang="en-US" sz="4000" u="sng" dirty="0" smtClean="0"/>
          </a:p>
          <a:p>
            <a:r>
              <a:rPr lang="en-US" sz="4000" u="sng" dirty="0" smtClean="0"/>
              <a:t>September  </a:t>
            </a:r>
            <a:r>
              <a:rPr lang="en-US" sz="4000" u="sng" dirty="0"/>
              <a:t>is the month with the most named storms</a:t>
            </a:r>
            <a:r>
              <a:rPr lang="en-US" sz="4000" dirty="0"/>
              <a:t>. </a:t>
            </a:r>
          </a:p>
        </p:txBody>
      </p:sp>
      <p:pic>
        <p:nvPicPr>
          <p:cNvPr id="7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685800"/>
            <a:ext cx="1371600" cy="1371600"/>
          </a:xfrm>
          <a:prstGeom prst="rect">
            <a:avLst/>
          </a:prstGeom>
          <a:noFill/>
        </p:spPr>
      </p:pic>
      <p:pic>
        <p:nvPicPr>
          <p:cNvPr id="31746" name="Picture 2" descr="http://mycobalt.files.wordpress.com/2008/08/gusta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085975"/>
            <a:ext cx="5715000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The Great Atlantic Hurricane of 1944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/>
              <a:t>This storm had reported sustained winds of 134mph at the mouth of the Chesapeake Bay</a:t>
            </a:r>
          </a:p>
        </p:txBody>
      </p:sp>
      <p:pic>
        <p:nvPicPr>
          <p:cNvPr id="54279" name="Picture 7" descr="hu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14833"/>
            <a:ext cx="4038600" cy="389513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 descr="http://www.weatherwizkids.com/hurricane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133600"/>
            <a:ext cx="4571998" cy="365760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</p:spPr>
        <p:txBody>
          <a:bodyPr/>
          <a:lstStyle/>
          <a:p>
            <a:pPr algn="ctr"/>
            <a:r>
              <a:rPr lang="en-US" sz="5400"/>
              <a:t>What Is A Hurricane?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038600" cy="5029200"/>
          </a:xfrm>
        </p:spPr>
        <p:txBody>
          <a:bodyPr/>
          <a:lstStyle/>
          <a:p>
            <a:r>
              <a:rPr lang="en-US" sz="4000" u="sng" dirty="0" smtClean="0"/>
              <a:t>intense </a:t>
            </a:r>
            <a:r>
              <a:rPr lang="en-US" sz="4000" u="sng" dirty="0"/>
              <a:t>tropical cyclones with a maximum sustained speed </a:t>
            </a:r>
            <a:r>
              <a:rPr lang="en-US" sz="4000" u="sng" dirty="0" smtClean="0"/>
              <a:t>74mph</a:t>
            </a:r>
            <a:endParaRPr lang="en-US" sz="4000" u="sng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85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048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Hurricane Hazel in 1954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/>
              <a:t>Hurricane Hazel caused a great deal of damage to the Tidewater area with sustained winds in excess of 100mph.</a:t>
            </a:r>
          </a:p>
        </p:txBody>
      </p:sp>
      <p:pic>
        <p:nvPicPr>
          <p:cNvPr id="56327" name="Picture 7" descr="huricane hazel 19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14833"/>
            <a:ext cx="4038600" cy="389513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/>
            <a:r>
              <a:rPr lang="en-US"/>
              <a:t>Hurricane Camille in 1969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838200"/>
            <a:ext cx="4038600" cy="5791200"/>
          </a:xfrm>
        </p:spPr>
        <p:txBody>
          <a:bodyPr/>
          <a:lstStyle/>
          <a:p>
            <a:r>
              <a:rPr lang="en-US" sz="3600"/>
              <a:t>One of the Few Category 5 storms to hit the US.</a:t>
            </a:r>
          </a:p>
          <a:p>
            <a:r>
              <a:rPr lang="en-US" sz="3600"/>
              <a:t>113 died in Virginia due to the heavy rains and flash floods.</a:t>
            </a:r>
          </a:p>
          <a:p>
            <a:r>
              <a:rPr lang="en-US" sz="3600"/>
              <a:t>Richmond was flooded!</a:t>
            </a:r>
          </a:p>
        </p:txBody>
      </p:sp>
      <p:pic>
        <p:nvPicPr>
          <p:cNvPr id="58375" name="Picture 7" descr="hu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1219200"/>
            <a:ext cx="4953000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/>
            <a:r>
              <a:rPr lang="en-US" dirty="0"/>
              <a:t>Hurricane Floyd in 1999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762000"/>
            <a:ext cx="3276600" cy="5715000"/>
          </a:xfrm>
        </p:spPr>
        <p:txBody>
          <a:bodyPr>
            <a:normAutofit/>
          </a:bodyPr>
          <a:lstStyle/>
          <a:p>
            <a:r>
              <a:rPr lang="en-US" sz="4000" dirty="0"/>
              <a:t>Hurricane Floyd caused a great deal of flooding and power outages from fallen trees.</a:t>
            </a:r>
          </a:p>
          <a:p>
            <a:r>
              <a:rPr lang="en-US" sz="4000" dirty="0"/>
              <a:t>Notice the rain bands.</a:t>
            </a:r>
          </a:p>
        </p:txBody>
      </p:sp>
      <p:pic>
        <p:nvPicPr>
          <p:cNvPr id="60423" name="Picture 7" descr="hURR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76600" y="1447800"/>
            <a:ext cx="5588000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99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Hurricane Katrina 2005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0898" name="Picture 2" descr="http://www.katrina.noaa.gov/images/katrina-08-28-2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90016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546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Hurricane Katrina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5867400"/>
          </a:xfrm>
        </p:spPr>
        <p:txBody>
          <a:bodyPr>
            <a:normAutofit/>
          </a:bodyPr>
          <a:lstStyle/>
          <a:p>
            <a:r>
              <a:rPr lang="en-US" b="1" dirty="0"/>
              <a:t>Damage</a:t>
            </a:r>
            <a:r>
              <a:rPr lang="en-US" dirty="0"/>
              <a:t>: $81 billion total; $40.6 billion in insured losses</a:t>
            </a:r>
          </a:p>
          <a:p>
            <a:r>
              <a:rPr lang="en-US" b="1" dirty="0"/>
              <a:t>Deaths</a:t>
            </a:r>
            <a:r>
              <a:rPr lang="en-US" dirty="0"/>
              <a:t> (direct and indirect: 1,833 total; 1,577 in Louisiana, 238 in Mississippi, 14 in Florida, two in Georgia, two in Alabama</a:t>
            </a:r>
          </a:p>
          <a:p>
            <a:r>
              <a:rPr lang="en-US" b="1" dirty="0"/>
              <a:t>Winds</a:t>
            </a:r>
            <a:r>
              <a:rPr lang="en-US" dirty="0"/>
              <a:t>: Maximum winds extended to a 25-30 mile radius; hurricane force winds extended 75 miles east of the center (on August 29)</a:t>
            </a:r>
          </a:p>
          <a:p>
            <a:r>
              <a:rPr lang="en-US" b="1" dirty="0"/>
              <a:t>Storm </a:t>
            </a:r>
            <a:r>
              <a:rPr lang="en-US" b="1" dirty="0" smtClean="0"/>
              <a:t>Surge: </a:t>
            </a:r>
            <a:r>
              <a:rPr lang="en-US" dirty="0" smtClean="0"/>
              <a:t>Western </a:t>
            </a:r>
            <a:r>
              <a:rPr lang="en-US" dirty="0"/>
              <a:t>Mississippi: 24-28 feet in a 20-mile wide swath centered on St. Louis Bay Eastern Mississippi: 17-22 feet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Hurricane Katrina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http://www.csc.noaa.gov/hurricanes/#</a:t>
            </a:r>
            <a:r>
              <a:rPr lang="en-US" dirty="0" smtClean="0">
                <a:hlinkClick r:id="rId2"/>
              </a:rPr>
              <a:t>app=3d30&amp;3e3d-selectedIndex=1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605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Hurricane Tracking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305800" cy="4572000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What Two Things Will Kill Or Weaken A </a:t>
            </a:r>
            <a:r>
              <a:rPr lang="en-US" sz="5400" dirty="0" smtClean="0"/>
              <a:t>Hurricane?</a:t>
            </a:r>
          </a:p>
          <a:p>
            <a:r>
              <a:rPr lang="en-US" sz="5400" dirty="0"/>
              <a:t>Think About The Things That Are Needed For A Hurricane To Form.</a:t>
            </a:r>
          </a:p>
        </p:txBody>
      </p:sp>
      <p:sp>
        <p:nvSpPr>
          <p:cNvPr id="62474" name="Rectangle 10"/>
          <p:cNvSpPr>
            <a:spLocks noGrp="1" noChangeArrowheads="1"/>
          </p:cNvSpPr>
          <p:nvPr>
            <p:ph sz="half" idx="2"/>
          </p:nvPr>
        </p:nvSpPr>
        <p:spPr>
          <a:xfrm flipH="1" flipV="1">
            <a:off x="9144000" y="0"/>
            <a:ext cx="152400" cy="76200"/>
          </a:xfrm>
        </p:spPr>
        <p:txBody>
          <a:bodyPr>
            <a:normAutofit fontScale="25000" lnSpcReduction="20000"/>
          </a:bodyPr>
          <a:lstStyle/>
          <a:p>
            <a:endParaRPr lang="en-US" sz="28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6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are paths projected?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u="sng" dirty="0" smtClean="0"/>
              <a:t>Hurricane paths are drawn in a cone shape.  </a:t>
            </a:r>
            <a:endParaRPr lang="en-US" u="sng" dirty="0"/>
          </a:p>
        </p:txBody>
      </p:sp>
      <p:pic>
        <p:nvPicPr>
          <p:cNvPr id="117762" name="Picture 2" descr="http://www.mapwatch.com/news-blog/images/hurricane-frances-track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077200" cy="5486400"/>
          </a:xfrm>
          <a:prstGeom prst="rect">
            <a:avLst/>
          </a:prstGeom>
          <a:noFill/>
        </p:spPr>
      </p:pic>
      <p:pic>
        <p:nvPicPr>
          <p:cNvPr id="5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762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Projected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What things affect the path and strength of a hurricane?</a:t>
            </a:r>
          </a:p>
          <a:p>
            <a:endParaRPr lang="en-US" u="sng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4400" u="sng" dirty="0" smtClean="0"/>
              <a:t>Wind (</a:t>
            </a:r>
            <a:r>
              <a:rPr lang="en-US" sz="4400" u="sng" dirty="0" err="1" smtClean="0"/>
              <a:t>Westerlies</a:t>
            </a:r>
            <a:r>
              <a:rPr lang="en-US" sz="4400" u="sng" dirty="0" smtClean="0"/>
              <a:t> and Trade Winds)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400" u="sng" dirty="0" err="1" smtClean="0"/>
              <a:t>Coriolis</a:t>
            </a:r>
            <a:r>
              <a:rPr lang="en-US" sz="4400" u="sng" dirty="0" smtClean="0"/>
              <a:t> Effect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400" u="sng" dirty="0" smtClean="0"/>
              <a:t>Water Temperatures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400" u="sng" dirty="0" smtClean="0"/>
              <a:t>Atmospheric Pressure </a:t>
            </a:r>
          </a:p>
          <a:p>
            <a:pPr marL="971550" lvl="1" indent="-514350">
              <a:buNone/>
            </a:pP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56388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Projecting a Hurricane’s Paths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61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An analysis of atmospheric pressure and wind patterns is made around the location of the hurricane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The data is fed into various computer models</a:t>
            </a:r>
          </a:p>
          <a:p>
            <a:pPr marL="742950" indent="-742950">
              <a:buFont typeface="+mj-lt"/>
              <a:buAutoNum type="arabicPeriod"/>
            </a:pPr>
            <a:endParaRPr lang="en-US" sz="36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The track and speed is projected based on atmospheric conditions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u="sng" dirty="0" smtClean="0">
                <a:solidFill>
                  <a:srgbClr val="CC0000"/>
                </a:solidFill>
              </a:rPr>
              <a:t>Where do they form?</a:t>
            </a:r>
            <a:endParaRPr lang="en-US" sz="5400" u="sng" dirty="0">
              <a:solidFill>
                <a:srgbClr val="CC0000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905000"/>
            <a:ext cx="82296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u="sng" dirty="0" smtClean="0"/>
              <a:t>in </a:t>
            </a:r>
            <a:r>
              <a:rPr lang="en-US" sz="4800" u="sng" dirty="0"/>
              <a:t>the warm waters of the </a:t>
            </a:r>
            <a:r>
              <a:rPr lang="en-US" sz="4800" u="sng" dirty="0" smtClean="0"/>
              <a:t>world</a:t>
            </a:r>
            <a:endParaRPr lang="en-US" sz="4800" dirty="0"/>
          </a:p>
          <a:p>
            <a:pPr>
              <a:lnSpc>
                <a:spcPct val="90000"/>
              </a:lnSpc>
            </a:pPr>
            <a:r>
              <a:rPr lang="en-US" sz="4800" u="sng" dirty="0" smtClean="0"/>
              <a:t>Atlantic Ocean hurricanes affect us</a:t>
            </a:r>
            <a:endParaRPr lang="en-US" sz="4800" u="sng" dirty="0"/>
          </a:p>
        </p:txBody>
      </p:sp>
      <p:sp>
        <p:nvSpPr>
          <p:cNvPr id="27654" name="Rectangle 6"/>
          <p:cNvSpPr>
            <a:spLocks noGrp="1" noChangeArrowheads="1"/>
          </p:cNvSpPr>
          <p:nvPr>
            <p:ph sz="half" idx="2"/>
          </p:nvPr>
        </p:nvSpPr>
        <p:spPr>
          <a:xfrm flipH="1">
            <a:off x="8686800" y="1905000"/>
            <a:ext cx="76200" cy="76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sz="800"/>
          </a:p>
        </p:txBody>
      </p:sp>
      <p:pic>
        <p:nvPicPr>
          <p:cNvPr id="7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 build="p"/>
      <p:bldP spid="2765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Projecting a Hurricane’s Paths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86106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n-US" sz="3600" u="sng" dirty="0" smtClean="0"/>
              <a:t>Higher pressure decreases wind speeds.</a:t>
            </a:r>
          </a:p>
          <a:p>
            <a:pPr marL="742950" indent="-742950">
              <a:buFont typeface="Arial" pitchFamily="34" charset="0"/>
              <a:buChar char="•"/>
            </a:pPr>
            <a:endParaRPr lang="en-US" sz="3600" u="sng" dirty="0"/>
          </a:p>
          <a:p>
            <a:pPr marL="742950" indent="-742950">
              <a:buFont typeface="Arial" pitchFamily="34" charset="0"/>
              <a:buChar char="•"/>
            </a:pPr>
            <a:r>
              <a:rPr lang="en-US" sz="3600" u="sng" dirty="0" smtClean="0"/>
              <a:t>Lower pressure increases wind speeds</a:t>
            </a:r>
          </a:p>
          <a:p>
            <a:pPr marL="742950" indent="-742950">
              <a:buFont typeface="Arial" pitchFamily="34" charset="0"/>
              <a:buChar char="•"/>
            </a:pPr>
            <a:endParaRPr lang="en-US" sz="3600" u="sng" dirty="0" smtClean="0"/>
          </a:p>
          <a:p>
            <a:pPr marL="742950" indent="-742950">
              <a:buFont typeface="Arial" pitchFamily="34" charset="0"/>
              <a:buChar char="•"/>
            </a:pPr>
            <a:r>
              <a:rPr lang="en-US" sz="3600" u="sng" dirty="0" smtClean="0"/>
              <a:t>Higher pressure decreases the rising of moisture to create rain clouds</a:t>
            </a:r>
          </a:p>
          <a:p>
            <a:pPr marL="742950" indent="-742950">
              <a:buFont typeface="Arial" pitchFamily="34" charset="0"/>
              <a:buChar char="•"/>
            </a:pPr>
            <a:endParaRPr lang="en-US" sz="3600" u="sng" dirty="0" smtClean="0"/>
          </a:p>
          <a:p>
            <a:pPr marL="742950" indent="-742950">
              <a:buFont typeface="Arial" pitchFamily="34" charset="0"/>
              <a:buChar char="•"/>
            </a:pPr>
            <a:r>
              <a:rPr lang="en-US" sz="3600" u="sng" dirty="0" smtClean="0"/>
              <a:t>Lower pressure increases the rising of moisture to create rain clouds</a:t>
            </a:r>
          </a:p>
          <a:p>
            <a:pPr marL="742950" indent="-742950"/>
            <a:endParaRPr lang="en-US" sz="3600" u="sng" dirty="0"/>
          </a:p>
        </p:txBody>
      </p:sp>
      <p:pic>
        <p:nvPicPr>
          <p:cNvPr id="6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3048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9906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Trade </a:t>
            </a:r>
            <a:r>
              <a:rPr lang="en-US" u="sng" dirty="0" smtClean="0"/>
              <a:t>Winds and the </a:t>
            </a:r>
            <a:r>
              <a:rPr lang="en-US" u="sng" dirty="0" err="1"/>
              <a:t>W</a:t>
            </a:r>
            <a:r>
              <a:rPr lang="en-US" u="sng" dirty="0" err="1" smtClean="0"/>
              <a:t>esterlies</a:t>
            </a:r>
            <a:r>
              <a:rPr lang="en-US" u="sng" dirty="0" smtClean="0"/>
              <a:t> affect the directional path of hurricanes.</a:t>
            </a:r>
            <a:endParaRPr lang="en-US" u="sng" dirty="0"/>
          </a:p>
        </p:txBody>
      </p:sp>
      <p:pic>
        <p:nvPicPr>
          <p:cNvPr id="119810" name="Picture 2" descr="http://apollo.lsc.vsc.edu/classes/met130/notes/chapter10/graphics/threecell_3d.jpg"/>
          <p:cNvPicPr>
            <a:picLocks noChangeAspect="1" noChangeArrowheads="1"/>
          </p:cNvPicPr>
          <p:nvPr/>
        </p:nvPicPr>
        <p:blipFill rotWithShape="1">
          <a:blip r:embed="rId2" cstate="print"/>
          <a:srcRect t="21639" b="34827"/>
          <a:stretch/>
        </p:blipFill>
        <p:spPr bwMode="auto">
          <a:xfrm>
            <a:off x="304800" y="1828800"/>
            <a:ext cx="8689852" cy="3657600"/>
          </a:xfrm>
          <a:prstGeom prst="rect">
            <a:avLst/>
          </a:prstGeom>
          <a:noFill/>
        </p:spPr>
      </p:pic>
      <p:pic>
        <p:nvPicPr>
          <p:cNvPr id="5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486400"/>
            <a:ext cx="990600" cy="9906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H="1">
            <a:off x="3429000" y="990600"/>
            <a:ext cx="3048000" cy="2133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371600" y="990600"/>
            <a:ext cx="2971800" cy="3733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Now A Quick Review!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A hurricane must have a sustained wind of at least ___ mph.</a:t>
            </a:r>
          </a:p>
          <a:p>
            <a:r>
              <a:rPr lang="en-US" sz="4000" dirty="0"/>
              <a:t>74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#2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/>
              <a:t>Hurricanes are called _______ in the Eastern Pacific.</a:t>
            </a:r>
          </a:p>
          <a:p>
            <a:r>
              <a:rPr lang="en-US" sz="4000"/>
              <a:t>Typhoons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#3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/>
              <a:t>What is the name of the hurricane intensity scale?</a:t>
            </a:r>
          </a:p>
          <a:p>
            <a:r>
              <a:rPr lang="en-US" sz="4000"/>
              <a:t>Saffer-Simpson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#4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What does a hurricane need to form?</a:t>
            </a:r>
            <a:endParaRPr lang="en-US" sz="4000" dirty="0"/>
          </a:p>
          <a:p>
            <a:pPr algn="ctr"/>
            <a:r>
              <a:rPr lang="en-US" sz="4000" dirty="0" smtClean="0"/>
              <a:t>Warm water, </a:t>
            </a:r>
            <a:r>
              <a:rPr lang="en-US" sz="4000" dirty="0" err="1"/>
              <a:t>C</a:t>
            </a:r>
            <a:r>
              <a:rPr lang="en-US" sz="4000" dirty="0" err="1" smtClean="0"/>
              <a:t>oriolis</a:t>
            </a:r>
            <a:r>
              <a:rPr lang="en-US" sz="4000" dirty="0" smtClean="0"/>
              <a:t> effect, wind and low pressure system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will kill or weaken a hurricane?</a:t>
            </a:r>
          </a:p>
          <a:p>
            <a:endParaRPr lang="en-US" sz="4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62000" y="38100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Cold water and/or 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month do the most hurricanes occur in?</a:t>
            </a:r>
            <a:endParaRPr lang="en-US" sz="4000" dirty="0"/>
          </a:p>
          <a:p>
            <a:r>
              <a:rPr lang="en-US" sz="4000" dirty="0" smtClean="0"/>
              <a:t>September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000" dirty="0"/>
              <a:t>What Category 5 hurricane </a:t>
            </a:r>
            <a:r>
              <a:rPr lang="en-US" sz="4000" dirty="0" smtClean="0"/>
              <a:t>is known as the most economically destructive in our lifetime?</a:t>
            </a:r>
            <a:endParaRPr lang="en-US" sz="4000" dirty="0"/>
          </a:p>
          <a:p>
            <a:r>
              <a:rPr lang="en-US" sz="4000" dirty="0" smtClean="0"/>
              <a:t>Katrina</a:t>
            </a:r>
            <a:endParaRPr lang="en-US" sz="4000" dirty="0"/>
          </a:p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5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Water temperature</a:t>
            </a:r>
          </a:p>
          <a:p>
            <a:r>
              <a:rPr lang="en-US" dirty="0" smtClean="0"/>
              <a:t>Atmospheric pressure</a:t>
            </a:r>
          </a:p>
          <a:p>
            <a:r>
              <a:rPr lang="en-US" dirty="0" smtClean="0"/>
              <a:t>Wind direction and speeds in the area the hurricane is going</a:t>
            </a:r>
          </a:p>
          <a:p>
            <a:r>
              <a:rPr lang="en-US" dirty="0" err="1" smtClean="0"/>
              <a:t>Coriolis</a:t>
            </a:r>
            <a:r>
              <a:rPr lang="en-US" dirty="0" smtClean="0"/>
              <a:t> Effect</a:t>
            </a:r>
          </a:p>
          <a:p>
            <a:r>
              <a:rPr lang="en-US" dirty="0" err="1" smtClean="0"/>
              <a:t>Westerlies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1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conditions affect the path and strengthening of a hurricane?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rgbClr val="CC0000"/>
                </a:solidFill>
              </a:rPr>
              <a:t>What conditions must be present for a hurricane to form?</a:t>
            </a:r>
            <a:endParaRPr lang="en-US" sz="3600" u="sng" dirty="0">
              <a:solidFill>
                <a:srgbClr val="CC0000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half" idx="1"/>
          </p:nvPr>
        </p:nvSpPr>
        <p:spPr>
          <a:xfrm flipH="1">
            <a:off x="381000" y="1905000"/>
            <a:ext cx="76200" cy="76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sz="800"/>
          </a:p>
        </p:txBody>
      </p:sp>
      <p:sp>
        <p:nvSpPr>
          <p:cNvPr id="716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28600" y="1676400"/>
            <a:ext cx="8382000" cy="4953000"/>
          </a:xfrm>
        </p:spPr>
        <p:txBody>
          <a:bodyPr>
            <a:noAutofit/>
          </a:bodyPr>
          <a:lstStyle/>
          <a:p>
            <a:r>
              <a:rPr lang="en-US" sz="4600" u="sng" dirty="0" smtClean="0"/>
              <a:t>Warm ocean temperatures (over 80˚ F) </a:t>
            </a:r>
            <a:endParaRPr lang="en-US" sz="4600" u="sng" dirty="0" smtClean="0"/>
          </a:p>
          <a:p>
            <a:r>
              <a:rPr lang="en-US" sz="4600" u="sng" dirty="0" smtClean="0"/>
              <a:t>Low </a:t>
            </a:r>
            <a:r>
              <a:rPr lang="en-US" sz="4600" u="sng" dirty="0" smtClean="0"/>
              <a:t>pressure system </a:t>
            </a:r>
            <a:endParaRPr lang="en-US" sz="4600" u="sng" dirty="0" smtClean="0"/>
          </a:p>
          <a:p>
            <a:r>
              <a:rPr lang="en-US" sz="4600" u="sng" dirty="0" smtClean="0"/>
              <a:t>Rotation </a:t>
            </a:r>
            <a:r>
              <a:rPr lang="en-US" sz="4600" u="sng" dirty="0" smtClean="0"/>
              <a:t>caused by winds and </a:t>
            </a:r>
            <a:r>
              <a:rPr lang="en-US" sz="4600" u="sng" dirty="0" err="1" smtClean="0"/>
              <a:t>Coriolis</a:t>
            </a:r>
            <a:r>
              <a:rPr lang="en-US" sz="4600" u="sng" dirty="0" smtClean="0"/>
              <a:t> Effect</a:t>
            </a:r>
          </a:p>
          <a:p>
            <a:pPr>
              <a:lnSpc>
                <a:spcPct val="80000"/>
              </a:lnSpc>
            </a:pPr>
            <a:endParaRPr lang="en-US" sz="4800" dirty="0"/>
          </a:p>
        </p:txBody>
      </p:sp>
      <p:pic>
        <p:nvPicPr>
          <p:cNvPr id="7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3048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Westerlies</a:t>
            </a:r>
            <a:endParaRPr lang="en-US" dirty="0" smtClean="0"/>
          </a:p>
          <a:p>
            <a:r>
              <a:rPr lang="en-US" dirty="0" smtClean="0"/>
              <a:t>Trade Winds</a:t>
            </a:r>
          </a:p>
          <a:p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1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winds affect the paths of hurricanes?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High pressure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1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kind of atmospheric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pressure slows down wind speeds and the rising of moisture to make rain clouds?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Storm Surge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eo.ucar.edu/kids/dangerwx/hurricane4.htm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049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Create Your Own Hurricane and Path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Take the map and draw your hurricane and </a:t>
            </a:r>
            <a:r>
              <a:rPr lang="en-US" dirty="0" smtClean="0"/>
              <a:t>its </a:t>
            </a:r>
            <a:r>
              <a:rPr lang="en-US" dirty="0" smtClean="0"/>
              <a:t>projected path.  (remember that the predicted path is a cone shape)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List on the back:</a:t>
            </a:r>
          </a:p>
          <a:p>
            <a:pPr lvl="1"/>
            <a:r>
              <a:rPr lang="en-US" dirty="0" smtClean="0"/>
              <a:t>Hurricane’s 6 stages of growth it went through</a:t>
            </a:r>
          </a:p>
          <a:p>
            <a:pPr lvl="1"/>
            <a:r>
              <a:rPr lang="en-US" dirty="0" smtClean="0"/>
              <a:t>Hurricane’s Name</a:t>
            </a:r>
          </a:p>
          <a:p>
            <a:pPr lvl="1"/>
            <a:r>
              <a:rPr lang="en-US" dirty="0" smtClean="0"/>
              <a:t>The conditions needed for it to strengthen  and weaken</a:t>
            </a:r>
          </a:p>
          <a:p>
            <a:pPr lvl="1"/>
            <a:r>
              <a:rPr lang="en-US" dirty="0" smtClean="0"/>
              <a:t>Why it will follow the path you drew. (Use words like: </a:t>
            </a:r>
            <a:r>
              <a:rPr lang="en-US" dirty="0" err="1" smtClean="0"/>
              <a:t>Coriolis</a:t>
            </a:r>
            <a:r>
              <a:rPr lang="en-US" dirty="0" smtClean="0"/>
              <a:t> effect, </a:t>
            </a:r>
            <a:r>
              <a:rPr lang="en-US" dirty="0" err="1" smtClean="0"/>
              <a:t>Westerlies</a:t>
            </a:r>
            <a:r>
              <a:rPr lang="en-US" dirty="0" smtClean="0"/>
              <a:t>, Trade Winds, temperature of water, land masses, air masses, wind, barometric pressure, low pressure, high pressure)</a:t>
            </a:r>
          </a:p>
        </p:txBody>
      </p:sp>
      <p:pic>
        <p:nvPicPr>
          <p:cNvPr id="118786" name="Picture 2" descr="http://www.mapwatch.com/news-blog/images/hurricane-frances-track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320338"/>
            <a:ext cx="3198564" cy="241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Hurricane Facts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6738" name="Picture 2" descr="http://www.scsk12.org/SCS/curriculum_guides/6-12_Math_Webpage/ms%20pages/foldableexamples_files/image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686800" cy="565347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66800" y="4267200"/>
            <a:ext cx="3352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Hurricane Facts 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4876800" y="4267200"/>
            <a:ext cx="3505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Hurricane Tracking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1447800" y="3200400"/>
            <a:ext cx="2514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Form in warm waters of the tropics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75459">
            <a:off x="5218242" y="3224309"/>
            <a:ext cx="2514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Projection is shown in a cone shape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Glue, Paste or 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Hurricane Foldable</a:t>
            </a:r>
          </a:p>
          <a:p>
            <a:r>
              <a:rPr lang="en-US" dirty="0" smtClean="0"/>
              <a:t>Your Hurricane Facts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4741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Hurricane Sandy – October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exchange.smarttech.com/details.html?id=1af536d4-2a82-453a-be89-35cc630cd41b</a:t>
            </a:r>
            <a:endParaRPr lang="en-US" dirty="0" smtClean="0"/>
          </a:p>
          <a:p>
            <a:r>
              <a:rPr lang="en-US" dirty="0" smtClean="0"/>
              <a:t>Let’s Track it: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www.weather.com/weather/hurricanecentral/tracker/2012/sandy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45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Hurricane Sandy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your phones and my two computers to Research Videos and Information about Hurricane Sandy</a:t>
            </a:r>
          </a:p>
          <a:p>
            <a:r>
              <a:rPr lang="en-US" dirty="0" smtClean="0"/>
              <a:t>Here’s what you’re looking for and should write down on your sheet:</a:t>
            </a:r>
          </a:p>
          <a:p>
            <a:pPr lvl="1"/>
            <a:r>
              <a:rPr lang="en-US" dirty="0" smtClean="0"/>
              <a:t>Date it happened</a:t>
            </a:r>
          </a:p>
          <a:p>
            <a:pPr lvl="1"/>
            <a:r>
              <a:rPr lang="en-US" dirty="0" smtClean="0"/>
              <a:t>Total cost of damage</a:t>
            </a:r>
          </a:p>
          <a:p>
            <a:pPr lvl="1"/>
            <a:r>
              <a:rPr lang="en-US" dirty="0" smtClean="0"/>
              <a:t>Areas (states) affected</a:t>
            </a:r>
          </a:p>
          <a:p>
            <a:pPr lvl="1"/>
            <a:r>
              <a:rPr lang="en-US" dirty="0" smtClean="0"/>
              <a:t>Wind speed</a:t>
            </a:r>
          </a:p>
          <a:p>
            <a:pPr lvl="1"/>
            <a:r>
              <a:rPr lang="en-US" dirty="0" smtClean="0"/>
              <a:t>Category</a:t>
            </a:r>
          </a:p>
          <a:p>
            <a:pPr lvl="1"/>
            <a:r>
              <a:rPr lang="en-US" dirty="0" smtClean="0"/>
              <a:t>Conditions that affected the directional path</a:t>
            </a:r>
          </a:p>
          <a:p>
            <a:pPr lvl="1"/>
            <a:r>
              <a:rPr lang="en-US" dirty="0" smtClean="0"/>
              <a:t>Conditions that strengthened Hurricane Sandy</a:t>
            </a:r>
          </a:p>
          <a:p>
            <a:pPr lvl="1"/>
            <a:r>
              <a:rPr lang="en-US" dirty="0" smtClean="0"/>
              <a:t>Conditions that weakened Hurricane Sandy</a:t>
            </a:r>
          </a:p>
          <a:p>
            <a:pPr lvl="1"/>
            <a:r>
              <a:rPr lang="en-US" dirty="0" smtClean="0"/>
              <a:t>Any other interesting facts you find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75439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Hurricane Conditions to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Create a Hurricane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to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Hurricane Packet</a:t>
            </a:r>
          </a:p>
          <a:p>
            <a:r>
              <a:rPr lang="en-US" dirty="0" smtClean="0"/>
              <a:t>Hurricane Winds</a:t>
            </a:r>
          </a:p>
          <a:p>
            <a:r>
              <a:rPr lang="en-US" dirty="0" smtClean="0"/>
              <a:t>Hurricanes Quiz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6258" name="Picture 2" descr="http://www.weatherwizkids.com/Hurricane_form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305800" cy="6323224"/>
          </a:xfrm>
          <a:prstGeom prst="rect">
            <a:avLst/>
          </a:prstGeom>
          <a:noFill/>
        </p:spPr>
      </p:pic>
      <p:pic>
        <p:nvPicPr>
          <p:cNvPr id="8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3340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What </a:t>
            </a:r>
            <a:r>
              <a:rPr lang="en-US" u="sng" dirty="0" smtClean="0"/>
              <a:t>weakens </a:t>
            </a:r>
            <a:r>
              <a:rPr lang="en-US" u="sng" dirty="0" smtClean="0"/>
              <a:t>a </a:t>
            </a:r>
            <a:r>
              <a:rPr lang="en-US" u="sng" dirty="0" smtClean="0"/>
              <a:t>hurricane?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sz="5400" u="sng" dirty="0" smtClean="0"/>
              <a:t>Strong vertical winds</a:t>
            </a:r>
          </a:p>
          <a:p>
            <a:r>
              <a:rPr lang="en-US" sz="5400" u="sng" dirty="0" smtClean="0"/>
              <a:t>Cold water</a:t>
            </a:r>
          </a:p>
          <a:p>
            <a:r>
              <a:rPr lang="en-US" sz="5400" u="sng" dirty="0" smtClean="0"/>
              <a:t>Movement over land</a:t>
            </a:r>
          </a:p>
          <a:p>
            <a:pPr lvl="2"/>
            <a:r>
              <a:rPr lang="en-US" sz="5400" u="sng" dirty="0" smtClean="0"/>
              <a:t>Friction</a:t>
            </a:r>
          </a:p>
          <a:p>
            <a:pPr lvl="2"/>
            <a:r>
              <a:rPr lang="en-US" sz="5400" u="sng" dirty="0" smtClean="0"/>
              <a:t>Lack of moisture</a:t>
            </a:r>
          </a:p>
          <a:p>
            <a:endParaRPr lang="en-US" dirty="0"/>
          </a:p>
        </p:txBody>
      </p:sp>
      <p:pic>
        <p:nvPicPr>
          <p:cNvPr id="4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762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352800" y="0"/>
            <a:ext cx="533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Physical Make-up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14400"/>
            <a:ext cx="3048000" cy="5334000"/>
          </a:xfrm>
        </p:spPr>
        <p:txBody>
          <a:bodyPr>
            <a:noAutofit/>
          </a:bodyPr>
          <a:lstStyle/>
          <a:p>
            <a:r>
              <a:rPr lang="en-US" dirty="0"/>
              <a:t>They have a </a:t>
            </a:r>
            <a:r>
              <a:rPr lang="en-US" dirty="0" smtClean="0"/>
              <a:t>“</a:t>
            </a:r>
            <a:r>
              <a:rPr lang="en-US" dirty="0"/>
              <a:t>eye” which may be well defined in stronger storms</a:t>
            </a:r>
            <a:r>
              <a:rPr lang="en-US" dirty="0" smtClean="0"/>
              <a:t>.</a:t>
            </a:r>
          </a:p>
          <a:p>
            <a:endParaRPr lang="en-US" sz="900" dirty="0" smtClean="0"/>
          </a:p>
          <a:p>
            <a:r>
              <a:rPr lang="en-US" dirty="0" smtClean="0"/>
              <a:t>The eye is a calmer region of the storm.</a:t>
            </a:r>
          </a:p>
          <a:p>
            <a:endParaRPr lang="en-US" sz="9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8" descr="ey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00400" y="1447800"/>
            <a:ext cx="5715000" cy="431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384300"/>
          </a:xfrm>
        </p:spPr>
        <p:txBody>
          <a:bodyPr/>
          <a:lstStyle/>
          <a:p>
            <a:pPr algn="ctr"/>
            <a:r>
              <a:rPr lang="en-US" sz="5400"/>
              <a:t>Hurricane Power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7543800" cy="4800600"/>
          </a:xfrm>
        </p:spPr>
        <p:txBody>
          <a:bodyPr/>
          <a:lstStyle/>
          <a:p>
            <a:r>
              <a:rPr lang="en-US" sz="4400" u="sng" dirty="0"/>
              <a:t>Hurricanes are ranked on a 1-5 scale called the </a:t>
            </a:r>
            <a:r>
              <a:rPr lang="en-US" sz="4400" u="sng" dirty="0" err="1"/>
              <a:t>Saffir</a:t>
            </a:r>
            <a:r>
              <a:rPr lang="en-US" sz="4400" u="sng" dirty="0"/>
              <a:t>-Simpson Scale.</a:t>
            </a:r>
          </a:p>
        </p:txBody>
      </p:sp>
      <p:pic>
        <p:nvPicPr>
          <p:cNvPr id="7" name="Picture 9" descr="http://1.bp.blogspot.com/_ypalM7eSBEQ/S-b3RBHUXlI/AAAAAAAABlw/9cnjFoXWBhI/s1600/clip-art-pencil-eras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4700"/>
          </a:xfrm>
        </p:spPr>
        <p:txBody>
          <a:bodyPr/>
          <a:lstStyle/>
          <a:p>
            <a:r>
              <a:rPr lang="en-US" dirty="0" err="1" smtClean="0"/>
              <a:t>Saffir</a:t>
            </a:r>
            <a:r>
              <a:rPr lang="en-US" dirty="0" smtClean="0"/>
              <a:t>-Simpson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4210" name="Picture 2" descr="http://www.portsl.com/operations/docs/Saffir_Simpson_Hurricane_Scale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686800" cy="5779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1078</Words>
  <Application>Microsoft Office PowerPoint</Application>
  <PresentationFormat>On-screen Show (4:3)</PresentationFormat>
  <Paragraphs>218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Hurricanes - Video</vt:lpstr>
      <vt:lpstr>What Is A Hurricane?</vt:lpstr>
      <vt:lpstr>Where do they form?</vt:lpstr>
      <vt:lpstr>What conditions must be present for a hurricane to form?</vt:lpstr>
      <vt:lpstr>PowerPoint Presentation</vt:lpstr>
      <vt:lpstr>What weakens a hurricane?</vt:lpstr>
      <vt:lpstr>Physical Make-up</vt:lpstr>
      <vt:lpstr>Hurricane Power</vt:lpstr>
      <vt:lpstr>Saffir-Simpson</vt:lpstr>
      <vt:lpstr>PowerPoint Presentation</vt:lpstr>
      <vt:lpstr>Hurricane Stages Foldable</vt:lpstr>
      <vt:lpstr>Compare the Following:  What’s Different?</vt:lpstr>
      <vt:lpstr>3 Danger from Hurricanes</vt:lpstr>
      <vt:lpstr>Storm Surge</vt:lpstr>
      <vt:lpstr>Storm Surge</vt:lpstr>
      <vt:lpstr>THE WIND!</vt:lpstr>
      <vt:lpstr>THE WIND!</vt:lpstr>
      <vt:lpstr>During Which Month Do We Have The Largest Number Of Hurricanes?</vt:lpstr>
      <vt:lpstr>The Great Atlantic Hurricane of 1944</vt:lpstr>
      <vt:lpstr>Hurricane Hazel in 1954</vt:lpstr>
      <vt:lpstr>Hurricane Camille in 1969</vt:lpstr>
      <vt:lpstr>Hurricane Floyd in 1999</vt:lpstr>
      <vt:lpstr>Hurricane Katrina 2005 </vt:lpstr>
      <vt:lpstr>Hurricane Katrina </vt:lpstr>
      <vt:lpstr>Tracking Hurricane Katrina</vt:lpstr>
      <vt:lpstr>Hurricane Tracking</vt:lpstr>
      <vt:lpstr>How are paths projected?</vt:lpstr>
      <vt:lpstr>Projected Paths</vt:lpstr>
      <vt:lpstr>Projecting a Hurricane’s Paths</vt:lpstr>
      <vt:lpstr>Projecting a Hurricane’s Paths</vt:lpstr>
      <vt:lpstr>Winds</vt:lpstr>
      <vt:lpstr>Now A Quick Review!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Storm Surge Demo</vt:lpstr>
      <vt:lpstr>Create Your Own Hurricane and Path</vt:lpstr>
      <vt:lpstr>Hurricane Facts Activity</vt:lpstr>
      <vt:lpstr>Glue, Paste or Tape</vt:lpstr>
      <vt:lpstr>Hurricane Sandy – October 2012</vt:lpstr>
      <vt:lpstr>Research Hurricane Sandy</vt:lpstr>
      <vt:lpstr>Hurricane Conditions to Form</vt:lpstr>
      <vt:lpstr>Other Things to Complete</vt:lpstr>
    </vt:vector>
  </TitlesOfParts>
  <Company>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Hurricanes</dc:title>
  <dc:creator>christopher.harner</dc:creator>
  <cp:lastModifiedBy>Brandi</cp:lastModifiedBy>
  <cp:revision>34</cp:revision>
  <dcterms:created xsi:type="dcterms:W3CDTF">2002-09-27T14:25:24Z</dcterms:created>
  <dcterms:modified xsi:type="dcterms:W3CDTF">2013-03-14T17:47:07Z</dcterms:modified>
</cp:coreProperties>
</file>